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8"/>
    <p:restoredTop sz="97251"/>
  </p:normalViewPr>
  <p:slideViewPr>
    <p:cSldViewPr snapToGrid="0">
      <p:cViewPr varScale="1">
        <p:scale>
          <a:sx n="149" d="100"/>
          <a:sy n="149" d="100"/>
        </p:scale>
        <p:origin x="208" y="624"/>
      </p:cViewPr>
      <p:guideLst/>
    </p:cSldViewPr>
  </p:slideViewPr>
  <p:outlineViewPr>
    <p:cViewPr>
      <p:scale>
        <a:sx n="33" d="100"/>
        <a:sy n="33" d="100"/>
      </p:scale>
      <p:origin x="0" y="-184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FE441-F33D-3A4D-9555-4B95FAE404F7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D335-0FBC-474B-925E-813C2589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5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0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76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4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14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3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4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6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1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2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F3D-BD7C-1C16-22F7-CC78B8AA2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mL - Final project</a:t>
            </a:r>
            <a:br>
              <a:rPr lang="en-US" dirty="0"/>
            </a:b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/laguila11/</a:t>
            </a:r>
            <a:r>
              <a:rPr lang="en-US" sz="1200" dirty="0" err="1"/>
              <a:t>boulderMSDS</a:t>
            </a:r>
            <a:r>
              <a:rPr lang="en-US" sz="1200" dirty="0"/>
              <a:t>/tree/main/ML-Cost-of-Living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8093E-DD1E-6625-605B-9F4A7B2E4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U.S. Cost of Living based on Macroeconomics indicators</a:t>
            </a:r>
          </a:p>
        </p:txBody>
      </p:sp>
    </p:spTree>
    <p:extLst>
      <p:ext uri="{BB962C8B-B14F-4D97-AF65-F5344CB8AC3E}">
        <p14:creationId xmlns:p14="http://schemas.microsoft.com/office/powerpoint/2010/main" val="77182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59B41-CD2D-3846-3447-BB4FE69A0497}"/>
              </a:ext>
            </a:extLst>
          </p:cNvPr>
          <p:cNvSpPr txBox="1"/>
          <p:nvPr/>
        </p:nvSpPr>
        <p:spPr>
          <a:xfrm>
            <a:off x="7832438" y="954972"/>
            <a:ext cx="4664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Mean Squared Error: 7440270.739206381 </a:t>
            </a:r>
          </a:p>
          <a:p>
            <a:r>
              <a:rPr lang="en-US" sz="1400" dirty="0"/>
              <a:t>R-squared Score: 0.8519313745112188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2296635" y="1715500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data : Year &lt;=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F3B21-9026-F883-D6AF-6987B2D94CF8}"/>
              </a:ext>
            </a:extLst>
          </p:cNvPr>
          <p:cNvSpPr txBox="1"/>
          <p:nvPr/>
        </p:nvSpPr>
        <p:spPr>
          <a:xfrm>
            <a:off x="8193338" y="1764103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 : Year &gt; 2020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6F32B7-3190-68CD-675D-66866D1D8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7" y="2182037"/>
            <a:ext cx="5630313" cy="419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4F5F054-1E96-875B-99AC-022F125D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98" y="2133435"/>
            <a:ext cx="5696915" cy="42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8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stepwise refinement </a:t>
            </a:r>
            <a:br>
              <a:rPr lang="en-US" dirty="0"/>
            </a:br>
            <a:r>
              <a:rPr lang="en-US" dirty="0"/>
              <a:t>multi-predictor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C7985-7EB1-20A9-6605-50F4359DF061}"/>
              </a:ext>
            </a:extLst>
          </p:cNvPr>
          <p:cNvSpPr txBox="1"/>
          <p:nvPr/>
        </p:nvSpPr>
        <p:spPr>
          <a:xfrm>
            <a:off x="1024128" y="2923554"/>
            <a:ext cx="55963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best: ['</a:t>
            </a:r>
            <a:r>
              <a:rPr lang="en-US" dirty="0" err="1"/>
              <a:t>Income_before_taxes</a:t>
            </a:r>
            <a:r>
              <a:rPr lang="en-US" dirty="0"/>
              <a:t>', 0.8798355503489361] </a:t>
            </a:r>
          </a:p>
          <a:p>
            <a:pPr marL="342900" indent="-342900">
              <a:buAutoNum type="arabicPeriod"/>
            </a:pPr>
            <a:r>
              <a:rPr lang="en-US" dirty="0"/>
              <a:t>best: ['</a:t>
            </a:r>
            <a:r>
              <a:rPr lang="en-US" dirty="0" err="1"/>
              <a:t>House_price</a:t>
            </a:r>
            <a:r>
              <a:rPr lang="en-US" dirty="0"/>
              <a:t>', 0.9061379883738019] </a:t>
            </a:r>
          </a:p>
          <a:p>
            <a:pPr marL="342900" indent="-342900">
              <a:buAutoNum type="arabicPeriod" startAt="3"/>
            </a:pPr>
            <a:r>
              <a:rPr lang="en-US" dirty="0"/>
              <a:t>best: ['</a:t>
            </a:r>
            <a:r>
              <a:rPr lang="en-US" dirty="0" err="1"/>
              <a:t>Employment_rate</a:t>
            </a:r>
            <a:r>
              <a:rPr lang="en-US" dirty="0"/>
              <a:t>', 0.9365174480827176] </a:t>
            </a:r>
          </a:p>
          <a:p>
            <a:r>
              <a:rPr lang="en-US" dirty="0"/>
              <a:t>4.  best: ['</a:t>
            </a:r>
            <a:r>
              <a:rPr lang="en-US" dirty="0" err="1"/>
              <a:t>Region_num</a:t>
            </a:r>
            <a:r>
              <a:rPr lang="en-US" dirty="0"/>
              <a:t>', 0.9397437616537183] </a:t>
            </a:r>
          </a:p>
          <a:p>
            <a:r>
              <a:rPr lang="en-US" dirty="0"/>
              <a:t>5.  best: ['Year', 0.9398059918720612] </a:t>
            </a:r>
          </a:p>
          <a:p>
            <a:r>
              <a:rPr lang="en-US" dirty="0"/>
              <a:t>6.  best: ['</a:t>
            </a:r>
            <a:r>
              <a:rPr lang="en-US" dirty="0" err="1"/>
              <a:t>Annual_CPI</a:t>
            </a:r>
            <a:r>
              <a:rPr lang="en-US" dirty="0"/>
              <a:t>', 0.9400968830089957]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7A983-F4BD-7C4A-28C6-623281A21DF3}"/>
              </a:ext>
            </a:extLst>
          </p:cNvPr>
          <p:cNvSpPr txBox="1"/>
          <p:nvPr/>
        </p:nvSpPr>
        <p:spPr>
          <a:xfrm>
            <a:off x="942109" y="2484581"/>
            <a:ext cx="459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predictors and resulting r-squared adjusted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0915ECC-635B-9722-45A3-11D6BCB1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94" y="1855659"/>
            <a:ext cx="5596313" cy="44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AE38D7-7A6C-A2C9-45E6-20FF259738B6}"/>
              </a:ext>
            </a:extLst>
          </p:cNvPr>
          <p:cNvSpPr/>
          <p:nvPr/>
        </p:nvSpPr>
        <p:spPr>
          <a:xfrm>
            <a:off x="8931564" y="2161309"/>
            <a:ext cx="508000" cy="35837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predictor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892707" y="1623167"/>
            <a:ext cx="354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1-predictor model</a:t>
            </a:r>
          </a:p>
          <a:p>
            <a:r>
              <a:rPr lang="en-US" dirty="0"/>
              <a:t>R-squared: 0.880</a:t>
            </a:r>
          </a:p>
          <a:p>
            <a:r>
              <a:rPr lang="en-US" dirty="0"/>
              <a:t>Train data : Year &lt;=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3389-C048-3B6D-C202-FEEC445E38AA}"/>
              </a:ext>
            </a:extLst>
          </p:cNvPr>
          <p:cNvSpPr txBox="1"/>
          <p:nvPr/>
        </p:nvSpPr>
        <p:spPr>
          <a:xfrm>
            <a:off x="7554435" y="1611254"/>
            <a:ext cx="361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3-predictor model</a:t>
            </a:r>
          </a:p>
          <a:p>
            <a:r>
              <a:rPr lang="en-US" dirty="0"/>
              <a:t>R-squared: 0.937</a:t>
            </a:r>
          </a:p>
          <a:p>
            <a:r>
              <a:rPr lang="en-US" dirty="0"/>
              <a:t>Train data : Year &lt;= 2020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2100BC-4406-DBF6-BEFF-94711BDC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7" y="2711151"/>
            <a:ext cx="5609693" cy="41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A94D679-188D-6A28-B49D-E65786C7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711151"/>
            <a:ext cx="5523345" cy="411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predictor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892707" y="1623167"/>
            <a:ext cx="354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1-predictor model</a:t>
            </a:r>
          </a:p>
          <a:p>
            <a:r>
              <a:rPr lang="en-US" dirty="0"/>
              <a:t>R-squared: 0.880</a:t>
            </a:r>
          </a:p>
          <a:p>
            <a:r>
              <a:rPr lang="en-US" dirty="0"/>
              <a:t>Test data : Year &gt;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3389-C048-3B6D-C202-FEEC445E38AA}"/>
              </a:ext>
            </a:extLst>
          </p:cNvPr>
          <p:cNvSpPr txBox="1"/>
          <p:nvPr/>
        </p:nvSpPr>
        <p:spPr>
          <a:xfrm>
            <a:off x="6399889" y="1555835"/>
            <a:ext cx="361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3-predictor model</a:t>
            </a:r>
          </a:p>
          <a:p>
            <a:r>
              <a:rPr lang="en-US" dirty="0"/>
              <a:t>R-squared: 0.937</a:t>
            </a:r>
          </a:p>
          <a:p>
            <a:r>
              <a:rPr lang="en-US" dirty="0"/>
              <a:t>Test data : Year &gt; 2020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803400A-BA56-C8DD-4418-223C7583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3" y="2567432"/>
            <a:ext cx="5760827" cy="42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2C1CAF-9158-7358-1149-E5477CB1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32" y="2567432"/>
            <a:ext cx="5760827" cy="42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6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predictor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1151325" y="1748469"/>
            <a:ext cx="44089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data entered manually with assumptions in income before taxes.</a:t>
            </a:r>
          </a:p>
          <a:p>
            <a:r>
              <a:rPr lang="en-US" dirty="0"/>
              <a:t># Employment rate, CPI and </a:t>
            </a:r>
            <a:r>
              <a:rPr lang="en-US" dirty="0" err="1"/>
              <a:t>House_price</a:t>
            </a:r>
            <a:r>
              <a:rPr lang="en-US" dirty="0"/>
              <a:t> are the year-to-date (Oct23) values.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'Year': [2023],</a:t>
            </a:r>
          </a:p>
          <a:p>
            <a:r>
              <a:rPr lang="en-US" dirty="0"/>
              <a:t>    '</a:t>
            </a:r>
            <a:r>
              <a:rPr lang="en-US" dirty="0" err="1"/>
              <a:t>Income_before_taxes</a:t>
            </a:r>
            <a:r>
              <a:rPr lang="en-US" dirty="0"/>
              <a:t>': [85000],</a:t>
            </a:r>
          </a:p>
          <a:p>
            <a:r>
              <a:rPr lang="en-US" dirty="0"/>
              <a:t>    '</a:t>
            </a:r>
            <a:r>
              <a:rPr lang="en-US" dirty="0" err="1"/>
              <a:t>Expenditure_total</a:t>
            </a:r>
            <a:r>
              <a:rPr lang="en-US" dirty="0"/>
              <a:t>': [0],</a:t>
            </a:r>
          </a:p>
          <a:p>
            <a:r>
              <a:rPr lang="en-US" dirty="0"/>
              <a:t>    'Transportation': [0],</a:t>
            </a:r>
          </a:p>
          <a:p>
            <a:r>
              <a:rPr lang="en-US" dirty="0"/>
              <a:t>    'Healthcare': [0],</a:t>
            </a:r>
          </a:p>
          <a:p>
            <a:r>
              <a:rPr lang="en-US" dirty="0"/>
              <a:t>    '</a:t>
            </a:r>
            <a:r>
              <a:rPr lang="en-US" dirty="0" err="1"/>
              <a:t>Employment_rate</a:t>
            </a:r>
            <a:r>
              <a:rPr lang="en-US" dirty="0"/>
              <a:t>': [0.6125],</a:t>
            </a:r>
          </a:p>
          <a:p>
            <a:r>
              <a:rPr lang="en-US" dirty="0"/>
              <a:t>    '</a:t>
            </a:r>
            <a:r>
              <a:rPr lang="en-US" dirty="0" err="1"/>
              <a:t>Unemployment_rate</a:t>
            </a:r>
            <a:r>
              <a:rPr lang="en-US" dirty="0"/>
              <a:t>': [0],</a:t>
            </a:r>
          </a:p>
          <a:p>
            <a:r>
              <a:rPr lang="en-US" dirty="0"/>
              <a:t>    '</a:t>
            </a:r>
            <a:r>
              <a:rPr lang="en-US" dirty="0" err="1"/>
              <a:t>Annual_CPI</a:t>
            </a:r>
            <a:r>
              <a:rPr lang="en-US" dirty="0"/>
              <a:t>': [300],</a:t>
            </a:r>
          </a:p>
          <a:p>
            <a:r>
              <a:rPr lang="en-US" dirty="0"/>
              <a:t>    '</a:t>
            </a:r>
            <a:r>
              <a:rPr lang="en-US" dirty="0" err="1"/>
              <a:t>House_price</a:t>
            </a:r>
            <a:r>
              <a:rPr lang="en-US" dirty="0"/>
              <a:t>': [296500],</a:t>
            </a:r>
          </a:p>
          <a:p>
            <a:r>
              <a:rPr lang="en-US" dirty="0"/>
              <a:t>    '</a:t>
            </a:r>
            <a:r>
              <a:rPr lang="en-US" dirty="0" err="1"/>
              <a:t>Region_num</a:t>
            </a:r>
            <a:r>
              <a:rPr lang="en-US" dirty="0"/>
              <a:t>': [300]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3389-C048-3B6D-C202-FEEC445E38AA}"/>
              </a:ext>
            </a:extLst>
          </p:cNvPr>
          <p:cNvSpPr txBox="1"/>
          <p:nvPr/>
        </p:nvSpPr>
        <p:spPr>
          <a:xfrm>
            <a:off x="6096000" y="3492114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3-predictor model</a:t>
            </a:r>
          </a:p>
          <a:p>
            <a:r>
              <a:rPr lang="en-US" dirty="0"/>
              <a:t>R-squared: 0.937</a:t>
            </a:r>
          </a:p>
          <a:p>
            <a:r>
              <a:rPr lang="en-US" dirty="0"/>
              <a:t>Predicted Expenditure for Region South in 2023 $66,015.77 This is a [0.67063319] % variation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5E2A7-6838-0643-13D1-DEFA8C0FD429}"/>
              </a:ext>
            </a:extLst>
          </p:cNvPr>
          <p:cNvSpPr txBox="1"/>
          <p:nvPr/>
        </p:nvSpPr>
        <p:spPr>
          <a:xfrm>
            <a:off x="6096000" y="1761666"/>
            <a:ext cx="59020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1-predictor model</a:t>
            </a:r>
          </a:p>
          <a:p>
            <a:r>
              <a:rPr lang="en-US" dirty="0"/>
              <a:t>R-squared: 0.880</a:t>
            </a:r>
          </a:p>
          <a:p>
            <a:r>
              <a:rPr lang="en-US" dirty="0"/>
              <a:t>Predicted Expenditure for Region South in 2023 $64,476.80 This is a [-1.67622938] % variation</a:t>
            </a:r>
          </a:p>
        </p:txBody>
      </p:sp>
    </p:spTree>
    <p:extLst>
      <p:ext uri="{BB962C8B-B14F-4D97-AF65-F5344CB8AC3E}">
        <p14:creationId xmlns:p14="http://schemas.microsoft.com/office/powerpoint/2010/main" val="406160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F9EB2-3403-D2DB-CD4B-8D03138DA2DA}"/>
              </a:ext>
            </a:extLst>
          </p:cNvPr>
          <p:cNvSpPr txBox="1"/>
          <p:nvPr/>
        </p:nvSpPr>
        <p:spPr>
          <a:xfrm>
            <a:off x="811822" y="1656029"/>
            <a:ext cx="1096107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Collected data from public sources to build a supervised learning model that can predict the evolution of the annual cost of living for U.S. Households based on the US macroeconomic indicators.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Annual total expenditure is the target variable. The features tested as predictors reflect the inflation (Annual CPI), unemployment (employment/unemployment rates) and housing prices.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Enough correlation between the target variable and the features coming from the macroeconomic indicators.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Visualization one anomaly the COVID pandemic years : 1) decrease of employment while expenditure remain almost 2) the house prices actually increased more than the trend in 2020-2021 3) after pandemic, the inflation (CPI) surged and we could clearly see that the index slope was much steeper than the expenditure in the years after 2020.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Simple linear model was with best predictor (</a:t>
            </a:r>
            <a:r>
              <a:rPr lang="en-US" sz="1400" dirty="0" err="1"/>
              <a:t>Income_before_taxes</a:t>
            </a:r>
            <a:r>
              <a:rPr lang="en-US" sz="1400" dirty="0"/>
              <a:t>) , R-squared score of 0.880 is already quite good. Multi-linear model gets  a worse R-squared score of 0.850. better fit some outliers.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Used the forward stepwise refinement technique to come to the conclusion that the optimal model efficiency for the training and test data was achieved with a 3-predictor model.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Compared with the 1-predictor model, the 3-predictor model better fits and predicts the overall test data.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According to the optimal model the 2023 total expenditure in the South Region will be 66,015.77 ... To be check at the end of the year!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For further investigation, new data and could be used to enhance the models as well as other non-linear models.</a:t>
            </a:r>
          </a:p>
        </p:txBody>
      </p:sp>
    </p:spTree>
    <p:extLst>
      <p:ext uri="{BB962C8B-B14F-4D97-AF65-F5344CB8AC3E}">
        <p14:creationId xmlns:p14="http://schemas.microsoft.com/office/powerpoint/2010/main" val="143295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84ACA-FF3F-EA85-831D-4EEE6A333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	</a:t>
            </a:r>
          </a:p>
        </p:txBody>
      </p:sp>
    </p:spTree>
    <p:extLst>
      <p:ext uri="{BB962C8B-B14F-4D97-AF65-F5344CB8AC3E}">
        <p14:creationId xmlns:p14="http://schemas.microsoft.com/office/powerpoint/2010/main" val="108659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6F9B-C124-D391-4796-E146AC4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problem</a:t>
            </a:r>
            <a:br>
              <a:rPr lang="en-US" dirty="0"/>
            </a:br>
            <a:r>
              <a:rPr lang="en-US" dirty="0" err="1"/>
              <a:t>u.s.</a:t>
            </a:r>
            <a:r>
              <a:rPr lang="en-US" dirty="0"/>
              <a:t> cost of living - macroeconomics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96CF-2454-BAB8-8DB3-067514E93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project is to build a Supervised Machine Learning model using the US macroeconomic data to predict the cost of living for US householders. </a:t>
            </a:r>
          </a:p>
          <a:p>
            <a:r>
              <a:rPr lang="en-US" dirty="0"/>
              <a:t>Target Variable is the total annual expenditure, which is published by the U.S. Bureau of Labor Statistics (BLS). </a:t>
            </a:r>
          </a:p>
          <a:p>
            <a:r>
              <a:rPr lang="en-US" dirty="0"/>
              <a:t>The macroeconomy data that will be considered in this model are :</a:t>
            </a:r>
          </a:p>
          <a:p>
            <a:r>
              <a:rPr lang="en-US" dirty="0"/>
              <a:t>1)  Inflation rate : Annual consumer product index (CPI)</a:t>
            </a:r>
          </a:p>
          <a:p>
            <a:r>
              <a:rPr lang="en-US" dirty="0"/>
              <a:t>2) Employment / Unemployment statistics by the U.S. Census Bureau </a:t>
            </a:r>
          </a:p>
          <a:p>
            <a:r>
              <a:rPr lang="en-US" dirty="0"/>
              <a:t>3) Housing prices provided by the leading housing portal Zillow.</a:t>
            </a:r>
          </a:p>
        </p:txBody>
      </p:sp>
    </p:spTree>
    <p:extLst>
      <p:ext uri="{BB962C8B-B14F-4D97-AF65-F5344CB8AC3E}">
        <p14:creationId xmlns:p14="http://schemas.microsoft.com/office/powerpoint/2010/main" val="80406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6F9B-C124-D391-4796-E146AC4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Data loading &amp;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208CB-69C3-0984-A3BF-4EC0E1743C20}"/>
              </a:ext>
            </a:extLst>
          </p:cNvPr>
          <p:cNvSpPr txBox="1"/>
          <p:nvPr/>
        </p:nvSpPr>
        <p:spPr>
          <a:xfrm>
            <a:off x="759491" y="1960685"/>
            <a:ext cx="3441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***U.S. Bureau of Labor Statistics :***</a:t>
            </a:r>
          </a:p>
          <a:p>
            <a:endParaRPr lang="en-US" sz="1200" dirty="0"/>
          </a:p>
          <a:p>
            <a:r>
              <a:rPr lang="en-US" sz="1200" dirty="0"/>
              <a:t>https://</a:t>
            </a:r>
            <a:r>
              <a:rPr lang="en-US" sz="1200" dirty="0" err="1"/>
              <a:t>www.bls.gov</a:t>
            </a:r>
            <a:r>
              <a:rPr lang="en-US" sz="1200" dirty="0"/>
              <a:t>/</a:t>
            </a:r>
            <a:r>
              <a:rPr lang="en-US" sz="1200" dirty="0" err="1"/>
              <a:t>cex</a:t>
            </a:r>
            <a:r>
              <a:rPr lang="en-US" sz="1200" dirty="0"/>
              <a:t>/</a:t>
            </a:r>
            <a:r>
              <a:rPr lang="en-US" sz="1200" dirty="0" err="1"/>
              <a:t>tables.htm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1. All Urban Consumers - (Consumer Price Index - CPI)</a:t>
            </a:r>
          </a:p>
          <a:p>
            <a:r>
              <a:rPr lang="en-US" sz="1200" dirty="0"/>
              <a:t>2. Consumer Expenditure Survey (CE)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BEF55-C1D1-FFFF-7A9A-CFC19CEB19DF}"/>
              </a:ext>
            </a:extLst>
          </p:cNvPr>
          <p:cNvSpPr txBox="1"/>
          <p:nvPr/>
        </p:nvSpPr>
        <p:spPr>
          <a:xfrm>
            <a:off x="4465457" y="1960857"/>
            <a:ext cx="27589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***U.S. Census Bureau :***</a:t>
            </a:r>
          </a:p>
          <a:p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data.census.gov</a:t>
            </a:r>
            <a:r>
              <a:rPr lang="en-US" sz="1400" dirty="0"/>
              <a:t>/</a:t>
            </a:r>
          </a:p>
          <a:p>
            <a:endParaRPr lang="en-US" sz="1400" dirty="0"/>
          </a:p>
          <a:p>
            <a:r>
              <a:rPr lang="en-US" sz="1400" dirty="0"/>
              <a:t>1. Employment rate by BLS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2E86A-AC93-B981-3E67-D8623B734D6B}"/>
              </a:ext>
            </a:extLst>
          </p:cNvPr>
          <p:cNvSpPr txBox="1"/>
          <p:nvPr/>
        </p:nvSpPr>
        <p:spPr>
          <a:xfrm>
            <a:off x="7640516" y="1960684"/>
            <a:ext cx="39773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***Zillow housing data:***</a:t>
            </a:r>
          </a:p>
          <a:p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www.zillow.com</a:t>
            </a:r>
            <a:r>
              <a:rPr lang="en-US" sz="1400" dirty="0"/>
              <a:t>/research/data/</a:t>
            </a:r>
          </a:p>
          <a:p>
            <a:endParaRPr lang="en-US" sz="1400" dirty="0"/>
          </a:p>
          <a:p>
            <a:r>
              <a:rPr lang="en-US" sz="1400" dirty="0"/>
              <a:t>1. Zillow Home Value Index (ZHVI) all homes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2328F-8AAB-9389-D949-8CBE5968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91" y="3345680"/>
            <a:ext cx="3159233" cy="1661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0CAAA-3C5D-DBCF-382C-6428A693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91" y="4879732"/>
            <a:ext cx="3159235" cy="1661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AFE5C5-213B-1B92-BEF6-5177AC19F7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503"/>
          <a:stretch/>
        </p:blipFill>
        <p:spPr>
          <a:xfrm>
            <a:off x="4200820" y="3345680"/>
            <a:ext cx="2758983" cy="2226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CA59A4-D233-DEDF-3FA0-FE5E56319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951" y="3112212"/>
            <a:ext cx="4064556" cy="669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B99379-AD1B-B0FE-C8CE-78AC212661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151" r="54789" b="5188"/>
          <a:stretch/>
        </p:blipFill>
        <p:spPr>
          <a:xfrm>
            <a:off x="7657608" y="3904487"/>
            <a:ext cx="3513992" cy="28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6F9B-C124-D391-4796-E146AC4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Data loading &amp;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DC68C-282D-C90E-419C-4B23D1250ABA}"/>
              </a:ext>
            </a:extLst>
          </p:cNvPr>
          <p:cNvSpPr txBox="1"/>
          <p:nvPr/>
        </p:nvSpPr>
        <p:spPr>
          <a:xfrm>
            <a:off x="718771" y="2422537"/>
            <a:ext cx="294806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14 columns):</a:t>
            </a:r>
          </a:p>
          <a:p>
            <a:r>
              <a:rPr lang="en-US" sz="1100" dirty="0"/>
              <a:t> #   Column               Non-Null Count  </a:t>
            </a:r>
            <a:r>
              <a:rPr lang="en-US" sz="1100" dirty="0" err="1"/>
              <a:t>Dtype</a:t>
            </a:r>
            <a:r>
              <a:rPr lang="en-US" sz="1100" dirty="0"/>
              <a:t> </a:t>
            </a:r>
          </a:p>
          <a:p>
            <a:r>
              <a:rPr lang="en-US" sz="1100" dirty="0"/>
              <a:t>---  ------               --------------  ----- </a:t>
            </a:r>
          </a:p>
          <a:p>
            <a:r>
              <a:rPr lang="en-US" sz="1100" dirty="0"/>
              <a:t> 0   Year                 44 non-null     int64 </a:t>
            </a:r>
          </a:p>
          <a:p>
            <a:r>
              <a:rPr lang="en-US" sz="1100" dirty="0"/>
              <a:t> 1   Region               44 non-null     object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Income_before_taxes</a:t>
            </a:r>
            <a:r>
              <a:rPr lang="en-US" sz="1100" dirty="0"/>
              <a:t>  44 non-null     int64 </a:t>
            </a:r>
          </a:p>
          <a:p>
            <a:r>
              <a:rPr lang="en-US" sz="1100" dirty="0"/>
              <a:t> 3   </a:t>
            </a:r>
            <a:r>
              <a:rPr lang="en-US" sz="1100" dirty="0" err="1"/>
              <a:t>Income_after_taxes</a:t>
            </a:r>
            <a:r>
              <a:rPr lang="en-US" sz="1100" dirty="0"/>
              <a:t>   44 non-null     int64 </a:t>
            </a:r>
          </a:p>
          <a:p>
            <a:r>
              <a:rPr lang="en-US" sz="1100" dirty="0"/>
              <a:t> 4   </a:t>
            </a:r>
            <a:r>
              <a:rPr lang="en-US" sz="1100" dirty="0" err="1"/>
              <a:t>Expenditure_total</a:t>
            </a:r>
            <a:r>
              <a:rPr lang="en-US" sz="1100" dirty="0"/>
              <a:t>    44 non-null     int64 </a:t>
            </a:r>
          </a:p>
          <a:p>
            <a:r>
              <a:rPr lang="en-US" sz="1100" dirty="0"/>
              <a:t> 5   Food                 44 non-null     int64 </a:t>
            </a:r>
          </a:p>
          <a:p>
            <a:r>
              <a:rPr lang="en-US" sz="1100" dirty="0"/>
              <a:t> 6   Housing              44 non-null     int64 </a:t>
            </a:r>
          </a:p>
          <a:p>
            <a:r>
              <a:rPr lang="en-US" sz="1100" dirty="0"/>
              <a:t> 7   Apparel              44 non-null     int64 </a:t>
            </a:r>
          </a:p>
          <a:p>
            <a:r>
              <a:rPr lang="en-US" sz="1100" dirty="0"/>
              <a:t> 8   Transportation       44 non-null     int64 </a:t>
            </a:r>
          </a:p>
          <a:p>
            <a:r>
              <a:rPr lang="en-US" sz="1100" dirty="0"/>
              <a:t> 9   Healthcare           44 non-null     int64 </a:t>
            </a:r>
          </a:p>
          <a:p>
            <a:r>
              <a:rPr lang="en-US" sz="1100" dirty="0"/>
              <a:t> 10  Entertainment        44 non-null     int64 </a:t>
            </a:r>
          </a:p>
          <a:p>
            <a:r>
              <a:rPr lang="en-US" sz="1100" dirty="0"/>
              <a:t> 11  Education            44 non-null     int64 </a:t>
            </a:r>
          </a:p>
          <a:p>
            <a:r>
              <a:rPr lang="en-US" sz="1100" dirty="0"/>
              <a:t> 12  </a:t>
            </a:r>
            <a:r>
              <a:rPr lang="en-US" sz="1100" dirty="0" err="1"/>
              <a:t>Insurance_pensions</a:t>
            </a:r>
            <a:r>
              <a:rPr lang="en-US" sz="1100" dirty="0"/>
              <a:t>   44 non-null     int64 </a:t>
            </a:r>
          </a:p>
          <a:p>
            <a:r>
              <a:rPr lang="en-US" sz="1100" dirty="0"/>
              <a:t> 13  Others               44 non-null     int64 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int64(13), object(1)</a:t>
            </a:r>
          </a:p>
          <a:p>
            <a:r>
              <a:rPr lang="en-US" sz="1100" dirty="0"/>
              <a:t>memory usage: 4.9+ KB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69C2C-8843-8867-9EDC-F8CF9E2B3A0C}"/>
              </a:ext>
            </a:extLst>
          </p:cNvPr>
          <p:cNvSpPr txBox="1"/>
          <p:nvPr/>
        </p:nvSpPr>
        <p:spPr>
          <a:xfrm>
            <a:off x="718771" y="2005403"/>
            <a:ext cx="1382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df_expenditure.info</a:t>
            </a:r>
            <a:r>
              <a:rPr lang="en-US" sz="1100" dirty="0"/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903649-D035-3AA6-7B45-05C82714182C}"/>
              </a:ext>
            </a:extLst>
          </p:cNvPr>
          <p:cNvSpPr txBox="1"/>
          <p:nvPr/>
        </p:nvSpPr>
        <p:spPr>
          <a:xfrm>
            <a:off x="3840317" y="2330204"/>
            <a:ext cx="352155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4 columns):</a:t>
            </a:r>
          </a:p>
          <a:p>
            <a:r>
              <a:rPr lang="en-US" sz="1100" dirty="0"/>
              <a:t> #   Column             Non-Null Count  </a:t>
            </a:r>
            <a:r>
              <a:rPr lang="en-US" sz="1100" dirty="0" err="1"/>
              <a:t>Dtype</a:t>
            </a:r>
            <a:r>
              <a:rPr lang="en-US" sz="1100" dirty="0"/>
              <a:t> </a:t>
            </a:r>
          </a:p>
          <a:p>
            <a:r>
              <a:rPr lang="en-US" sz="1100" dirty="0"/>
              <a:t>---  ------             --------------  ----- </a:t>
            </a:r>
          </a:p>
          <a:p>
            <a:r>
              <a:rPr lang="en-US" sz="1100" dirty="0"/>
              <a:t> 0   Year               44 non-null     int64 </a:t>
            </a:r>
          </a:p>
          <a:p>
            <a:r>
              <a:rPr lang="en-US" sz="1100" dirty="0"/>
              <a:t> 1   Region             44 non-null     object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Employment_rate</a:t>
            </a:r>
            <a:r>
              <a:rPr lang="en-US" sz="1100" dirty="0"/>
              <a:t>    44 non-null     object</a:t>
            </a:r>
          </a:p>
          <a:p>
            <a:r>
              <a:rPr lang="en-US" sz="1100" dirty="0"/>
              <a:t> 3   </a:t>
            </a:r>
            <a:r>
              <a:rPr lang="en-US" sz="1100" dirty="0" err="1"/>
              <a:t>Unemployment_rate</a:t>
            </a:r>
            <a:r>
              <a:rPr lang="en-US" sz="1100" dirty="0"/>
              <a:t>  44 non-null     object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int64(1), object(3)</a:t>
            </a:r>
          </a:p>
          <a:p>
            <a:r>
              <a:rPr lang="en-US" sz="1100" dirty="0"/>
              <a:t>memory usage: 1.5+ KB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8B5E1-342D-BB7E-5C54-EE10F7587BFE}"/>
              </a:ext>
            </a:extLst>
          </p:cNvPr>
          <p:cNvSpPr txBox="1"/>
          <p:nvPr/>
        </p:nvSpPr>
        <p:spPr>
          <a:xfrm>
            <a:off x="3850048" y="2021290"/>
            <a:ext cx="1382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df_employment.info</a:t>
            </a:r>
            <a:r>
              <a:rPr lang="en-US" sz="11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00064-56DE-B8D7-4F7D-9AE1006EB50A}"/>
              </a:ext>
            </a:extLst>
          </p:cNvPr>
          <p:cNvSpPr txBox="1"/>
          <p:nvPr/>
        </p:nvSpPr>
        <p:spPr>
          <a:xfrm>
            <a:off x="6866043" y="2360721"/>
            <a:ext cx="243931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3 columns):</a:t>
            </a:r>
          </a:p>
          <a:p>
            <a:r>
              <a:rPr lang="en-US" sz="1100" dirty="0"/>
              <a:t> #   Column      Non-Null Count  </a:t>
            </a:r>
            <a:r>
              <a:rPr lang="en-US" sz="1100" dirty="0" err="1"/>
              <a:t>Dtype</a:t>
            </a:r>
            <a:r>
              <a:rPr lang="en-US" sz="1100" dirty="0"/>
              <a:t>  </a:t>
            </a:r>
          </a:p>
          <a:p>
            <a:r>
              <a:rPr lang="en-US" sz="1100" dirty="0"/>
              <a:t>---  ------      --------------  -----  </a:t>
            </a:r>
          </a:p>
          <a:p>
            <a:r>
              <a:rPr lang="en-US" sz="1100" dirty="0"/>
              <a:t> 0   Year        44 non-null     int64  </a:t>
            </a:r>
          </a:p>
          <a:p>
            <a:r>
              <a:rPr lang="en-US" sz="1100" dirty="0"/>
              <a:t> 1   Region      44 non-null     object 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Annual_CPI</a:t>
            </a:r>
            <a:r>
              <a:rPr lang="en-US" sz="1100" dirty="0"/>
              <a:t>  44 non-null     float64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float64(1), int64(1), object(1)</a:t>
            </a:r>
          </a:p>
          <a:p>
            <a:r>
              <a:rPr lang="en-US" sz="1100" dirty="0"/>
              <a:t>memory usage: 1.2+ KB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2AE591-DBA2-87CD-17A1-88E85C530C28}"/>
              </a:ext>
            </a:extLst>
          </p:cNvPr>
          <p:cNvSpPr txBox="1"/>
          <p:nvPr/>
        </p:nvSpPr>
        <p:spPr>
          <a:xfrm>
            <a:off x="6942834" y="1994849"/>
            <a:ext cx="2025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df_CPI.info</a:t>
            </a:r>
            <a:r>
              <a:rPr lang="en-US" sz="1100" dirty="0"/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597741-E1C0-6D66-B31F-7D82DB77B6B9}"/>
              </a:ext>
            </a:extLst>
          </p:cNvPr>
          <p:cNvSpPr txBox="1"/>
          <p:nvPr/>
        </p:nvSpPr>
        <p:spPr>
          <a:xfrm>
            <a:off x="3840317" y="4671496"/>
            <a:ext cx="23687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Since the rates are loaded as object, we need to convert these two attribute to numeric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CA2763-B780-3E19-8A57-89799C71EFDD}"/>
              </a:ext>
            </a:extLst>
          </p:cNvPr>
          <p:cNvSpPr txBox="1"/>
          <p:nvPr/>
        </p:nvSpPr>
        <p:spPr>
          <a:xfrm>
            <a:off x="6958167" y="4849128"/>
            <a:ext cx="27161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3 columns):</a:t>
            </a:r>
          </a:p>
          <a:p>
            <a:r>
              <a:rPr lang="en-US" sz="1100" dirty="0"/>
              <a:t> #   Column       Non-Null Count  </a:t>
            </a:r>
            <a:r>
              <a:rPr lang="en-US" sz="1100" dirty="0" err="1"/>
              <a:t>Dtype</a:t>
            </a:r>
            <a:r>
              <a:rPr lang="en-US" sz="1100" dirty="0"/>
              <a:t>  </a:t>
            </a:r>
          </a:p>
          <a:p>
            <a:r>
              <a:rPr lang="en-US" sz="1100" dirty="0"/>
              <a:t>---  ------       --------------  -----  </a:t>
            </a:r>
          </a:p>
          <a:p>
            <a:r>
              <a:rPr lang="en-US" sz="1100" dirty="0"/>
              <a:t> 0   Year         44 non-null     int64  </a:t>
            </a:r>
          </a:p>
          <a:p>
            <a:r>
              <a:rPr lang="en-US" sz="1100" dirty="0"/>
              <a:t> 1   Region       44 non-null     object 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House_price</a:t>
            </a:r>
            <a:r>
              <a:rPr lang="en-US" sz="1100" dirty="0"/>
              <a:t>  44 non-null     float64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float64(1), int64(1), object(1)</a:t>
            </a:r>
          </a:p>
          <a:p>
            <a:r>
              <a:rPr lang="en-US" sz="1100" dirty="0"/>
              <a:t>memory usage: 1.2+ KB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2AD504-C566-ADB4-7D5C-CB9146A93FDE}"/>
              </a:ext>
            </a:extLst>
          </p:cNvPr>
          <p:cNvSpPr txBox="1"/>
          <p:nvPr/>
        </p:nvSpPr>
        <p:spPr>
          <a:xfrm>
            <a:off x="6958167" y="4575385"/>
            <a:ext cx="22550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df_housing.info</a:t>
            </a:r>
            <a:r>
              <a:rPr lang="en-US" sz="1100" dirty="0"/>
              <a:t>()</a:t>
            </a:r>
          </a:p>
        </p:txBody>
      </p:sp>
      <p:sp>
        <p:nvSpPr>
          <p:cNvPr id="42" name="Can 41">
            <a:extLst>
              <a:ext uri="{FF2B5EF4-FFF2-40B4-BE49-F238E27FC236}">
                <a16:creationId xmlns:a16="http://schemas.microsoft.com/office/drawing/2014/main" id="{ADCC66FE-051D-F5F8-54E1-93AB87107616}"/>
              </a:ext>
            </a:extLst>
          </p:cNvPr>
          <p:cNvSpPr/>
          <p:nvPr/>
        </p:nvSpPr>
        <p:spPr>
          <a:xfrm>
            <a:off x="10485582" y="3855096"/>
            <a:ext cx="517236" cy="61883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df</a:t>
            </a:r>
            <a:endParaRPr lang="en-US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289391A-6BBE-0EDA-6BD8-E60B5974DEC9}"/>
              </a:ext>
            </a:extLst>
          </p:cNvPr>
          <p:cNvCxnSpPr>
            <a:stCxn id="13" idx="0"/>
            <a:endCxn id="42" idx="1"/>
          </p:cNvCxnSpPr>
          <p:nvPr/>
        </p:nvCxnSpPr>
        <p:spPr>
          <a:xfrm rot="16200000" flipH="1">
            <a:off x="5152302" y="-1736801"/>
            <a:ext cx="1849693" cy="9334101"/>
          </a:xfrm>
          <a:prstGeom prst="bentConnector3">
            <a:avLst>
              <a:gd name="adj1" fmla="val -123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EE4DB0D-FF58-241A-6506-A0DC25C68B50}"/>
              </a:ext>
            </a:extLst>
          </p:cNvPr>
          <p:cNvCxnSpPr>
            <a:stCxn id="22" idx="0"/>
            <a:endCxn id="42" idx="1"/>
          </p:cNvCxnSpPr>
          <p:nvPr/>
        </p:nvCxnSpPr>
        <p:spPr>
          <a:xfrm rot="16200000" flipH="1">
            <a:off x="6725885" y="-163219"/>
            <a:ext cx="1833806" cy="6202824"/>
          </a:xfrm>
          <a:prstGeom prst="bentConnector3">
            <a:avLst>
              <a:gd name="adj1" fmla="val -12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FDDB274-7A41-213D-C98D-69A013D1A3BA}"/>
              </a:ext>
            </a:extLst>
          </p:cNvPr>
          <p:cNvCxnSpPr>
            <a:stCxn id="28" idx="0"/>
            <a:endCxn id="42" idx="1"/>
          </p:cNvCxnSpPr>
          <p:nvPr/>
        </p:nvCxnSpPr>
        <p:spPr>
          <a:xfrm rot="16200000" flipH="1">
            <a:off x="8419870" y="1530767"/>
            <a:ext cx="1860247" cy="2788411"/>
          </a:xfrm>
          <a:prstGeom prst="bentConnector3">
            <a:avLst>
              <a:gd name="adj1" fmla="val -12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BB487DD-8EF9-2D80-9864-43B051027085}"/>
              </a:ext>
            </a:extLst>
          </p:cNvPr>
          <p:cNvCxnSpPr>
            <a:stCxn id="38" idx="3"/>
            <a:endCxn id="42" idx="3"/>
          </p:cNvCxnSpPr>
          <p:nvPr/>
        </p:nvCxnSpPr>
        <p:spPr>
          <a:xfrm flipV="1">
            <a:off x="9674356" y="4473932"/>
            <a:ext cx="1069844" cy="1267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3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002D7-0D13-FC7A-2AC9-119E35A2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2" y="2005583"/>
            <a:ext cx="5044387" cy="38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493404-A85A-34EC-E76F-65549419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649" y="2084832"/>
            <a:ext cx="5044388" cy="38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8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E0FCE-3ADB-F371-2060-522D9C55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2" y="1911927"/>
            <a:ext cx="5394037" cy="411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92889-CC1D-9C57-FBE9-A29AADFB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40" y="1911927"/>
            <a:ext cx="5333762" cy="411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10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44419-2852-1D6D-06D7-3C0B8B94FAF9}"/>
              </a:ext>
            </a:extLst>
          </p:cNvPr>
          <p:cNvSpPr txBox="1"/>
          <p:nvPr/>
        </p:nvSpPr>
        <p:spPr>
          <a:xfrm>
            <a:off x="719329" y="2438400"/>
            <a:ext cx="38711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adaptation :  convert Region (string) to 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unnecessary features : ['Region','Food','Apparel','Others','Housing','Insurance_pensions','Education','Entertainment','Income_after_taxes’])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data by Year and Region numeric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E54858-1AA6-36AB-406A-6F8C3E6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55247"/>
              </p:ext>
            </p:extLst>
          </p:nvPr>
        </p:nvGraphicFramePr>
        <p:xfrm>
          <a:off x="5597240" y="2346036"/>
          <a:ext cx="6077522" cy="4313381"/>
        </p:xfrm>
        <a:graphic>
          <a:graphicData uri="http://schemas.openxmlformats.org/drawingml/2006/table">
            <a:tbl>
              <a:tblPr/>
              <a:tblGrid>
                <a:gridCol w="552502">
                  <a:extLst>
                    <a:ext uri="{9D8B030D-6E8A-4147-A177-3AD203B41FA5}">
                      <a16:colId xmlns:a16="http://schemas.microsoft.com/office/drawing/2014/main" val="2958537847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3268193110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4138505400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833251590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1969956849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1681714172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939328709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3157709232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125385667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3391528798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2595862889"/>
                    </a:ext>
                  </a:extLst>
                </a:gridCol>
              </a:tblGrid>
              <a:tr h="418516">
                <a:tc>
                  <a:txBody>
                    <a:bodyPr/>
                    <a:lstStyle/>
                    <a:p>
                      <a:pPr algn="r" fontAlgn="ctr"/>
                      <a:endParaRPr lang="en-US" sz="700" b="1">
                        <a:effectLst/>
                      </a:endParaRP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Year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Income_before_taxes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Expenditure_total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Transportation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Healthcare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Unemployment_rate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Annual_CPI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House_price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Region_num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785327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Year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1.000000e+00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0.788233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0.766206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0.754656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0.913263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0.455044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-0.796998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0.758988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0.619357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-8.119262e-15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60183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Income_before_taxes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7.882331e-01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0.959763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0.672039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0.751645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0.498494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-0.529885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0.926128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0.866853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-1.077857e-01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3332"/>
                  </a:ext>
                </a:extLst>
              </a:tr>
              <a:tr h="321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Expenditure_total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7.662065e-01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0.959763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0.758304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0.747309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0.470976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-0.509381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0.935513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0.905532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1.311512e-02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93417"/>
                  </a:ext>
                </a:extLst>
              </a:tr>
              <a:tr h="321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Transportation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7.546557e-01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0.672039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0.758304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0.676912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0.202244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-0.471205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0.749910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0.684320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3.139452e-01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76370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Healthcare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9.132629e-01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0.751645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0.747309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0.676912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0.657441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-0.808730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0.645862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0.486141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-1.417233e-01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146099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4.550436e-01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0.498494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0.470976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0.202244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0.657441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-0.671436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0.303436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0.164862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-4.760350e-01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857714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Unemployment_rate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-7.969976e-01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-0.529885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-0.509381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-0.471205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-0.808730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-0.671436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-0.437008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-0.282565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1.149371e-01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70779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Annual_CPI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7.589880e-01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0.926128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0.935513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0.749910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0.645862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0.303436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-0.437008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0.925865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-2.926100e-02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511833"/>
                  </a:ext>
                </a:extLst>
              </a:tr>
              <a:tr h="321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House_price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6.193570e-01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0.866853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0.905532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0.684320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0.486141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0.164862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-0.282565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0.925865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2.195661e-01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190327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Region_num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-8.119262e-15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-0.107786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0.013115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0.313945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-0.141723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-0.476035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0.114937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-0.029261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0.219566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1.000000e+00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018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8B346B-BFC5-A82C-AF90-09F1416C6536}"/>
              </a:ext>
            </a:extLst>
          </p:cNvPr>
          <p:cNvSpPr txBox="1"/>
          <p:nvPr/>
        </p:nvSpPr>
        <p:spPr>
          <a:xfrm>
            <a:off x="7777022" y="203076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33630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B346B-BFC5-A82C-AF90-09F1416C6536}"/>
              </a:ext>
            </a:extLst>
          </p:cNvPr>
          <p:cNvSpPr txBox="1"/>
          <p:nvPr/>
        </p:nvSpPr>
        <p:spPr>
          <a:xfrm>
            <a:off x="1798782" y="1940774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Matrix Heatmap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D4BAF-5FE9-B511-3265-90A88940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2" y="2535381"/>
            <a:ext cx="4879109" cy="41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3627B9-48B4-6B34-1526-43579680D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535381"/>
            <a:ext cx="4879109" cy="37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EA24B-9743-35B8-0A8F-B0E80E16552B}"/>
              </a:ext>
            </a:extLst>
          </p:cNvPr>
          <p:cNvSpPr txBox="1"/>
          <p:nvPr/>
        </p:nvSpPr>
        <p:spPr>
          <a:xfrm>
            <a:off x="8564418" y="1932553"/>
            <a:ext cx="94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 Plot</a:t>
            </a:r>
          </a:p>
        </p:txBody>
      </p:sp>
    </p:spTree>
    <p:extLst>
      <p:ext uri="{BB962C8B-B14F-4D97-AF65-F5344CB8AC3E}">
        <p14:creationId xmlns:p14="http://schemas.microsoft.com/office/powerpoint/2010/main" val="111449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59B41-CD2D-3846-3447-BB4FE69A0497}"/>
              </a:ext>
            </a:extLst>
          </p:cNvPr>
          <p:cNvSpPr txBox="1"/>
          <p:nvPr/>
        </p:nvSpPr>
        <p:spPr>
          <a:xfrm>
            <a:off x="7980220" y="1006818"/>
            <a:ext cx="4664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Best predictor : </a:t>
            </a:r>
            <a:r>
              <a:rPr lang="en-US" sz="1400" dirty="0" err="1"/>
              <a:t>Income_before_taxes</a:t>
            </a:r>
            <a:r>
              <a:rPr lang="en-US" sz="1400" dirty="0"/>
              <a:t> </a:t>
            </a:r>
          </a:p>
          <a:p>
            <a:r>
              <a:rPr lang="en-US" sz="1400" dirty="0"/>
              <a:t>Max R2 score : 0.8798355503489361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71DD88-2BEC-924A-961C-819868FC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7" y="2084832"/>
            <a:ext cx="5766379" cy="42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AF4AD9A-547A-78E8-8890-820204DCF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27" y="2182037"/>
            <a:ext cx="5766379" cy="42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2296635" y="1715500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data : Year &lt;=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F3B21-9026-F883-D6AF-6987B2D94CF8}"/>
              </a:ext>
            </a:extLst>
          </p:cNvPr>
          <p:cNvSpPr txBox="1"/>
          <p:nvPr/>
        </p:nvSpPr>
        <p:spPr>
          <a:xfrm>
            <a:off x="8193338" y="1764103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 : Year &gt; 2020</a:t>
            </a:r>
          </a:p>
        </p:txBody>
      </p:sp>
    </p:spTree>
    <p:extLst>
      <p:ext uri="{BB962C8B-B14F-4D97-AF65-F5344CB8AC3E}">
        <p14:creationId xmlns:p14="http://schemas.microsoft.com/office/powerpoint/2010/main" val="3553552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4788</TotalTime>
  <Words>1532</Words>
  <Application>Microsoft Macintosh PowerPoint</Application>
  <PresentationFormat>Widescreen</PresentationFormat>
  <Paragraphs>306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Tw Cen MT</vt:lpstr>
      <vt:lpstr>Tw Cen MT Condensed</vt:lpstr>
      <vt:lpstr>Wingdings 3</vt:lpstr>
      <vt:lpstr>Integral</vt:lpstr>
      <vt:lpstr>Supervised mL - Final project https://github.com/laguila11/boulderMSDS/tree/main/ML-Cost-of-Living</vt:lpstr>
      <vt:lpstr>Supervised learning problem u.s. cost of living - macroeconomics</vt:lpstr>
      <vt:lpstr>EDA – Data loading &amp; cleaning</vt:lpstr>
      <vt:lpstr>EDA – Data loading &amp; cleaning</vt:lpstr>
      <vt:lpstr>EDA - Visualization</vt:lpstr>
      <vt:lpstr>EDA - Visualization</vt:lpstr>
      <vt:lpstr>Model building</vt:lpstr>
      <vt:lpstr>Model building</vt:lpstr>
      <vt:lpstr>Simple linear regression</vt:lpstr>
      <vt:lpstr>Multi linear regression</vt:lpstr>
      <vt:lpstr>Forward stepwise refinement  multi-predictor model</vt:lpstr>
      <vt:lpstr>Multi predictor model</vt:lpstr>
      <vt:lpstr>Multi predictor model</vt:lpstr>
      <vt:lpstr>Multi predictor model</vt:lpstr>
      <vt:lpstr>conclusions</vt:lpstr>
      <vt:lpstr>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 design</dc:title>
  <dc:creator>Llorenç Aguila de la Morena</dc:creator>
  <cp:lastModifiedBy>Llorenç Aguila de la Morena</cp:lastModifiedBy>
  <cp:revision>6</cp:revision>
  <dcterms:created xsi:type="dcterms:W3CDTF">2023-08-06T15:48:55Z</dcterms:created>
  <dcterms:modified xsi:type="dcterms:W3CDTF">2023-12-11T03:12:54Z</dcterms:modified>
</cp:coreProperties>
</file>